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7A825-4A82-403B-82C8-ACB782DFC310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D4AC9-E2DD-45AD-B47A-4EB2AFF915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Chapter 6: Humans in the Biosphere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41986" name="Picture 2" descr="http://churchandstate.org.uk/wordpressRM/wp-content/uploads/2013/01/human-overpopul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7467600" cy="448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Human lifestyles utilize a great deal of energy to produce and power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Energy comes from burning fossil fuels such as coal, oil and natural gas 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In the Past - dumped waste directly into air, water and soil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Industrial Growth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Goods - things that can be bought and sold and have value in terms of money.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Services - processes or actions that produce goods.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Ecosystem goods and services are produced by ecosystems and benefit the human economy.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Sustainable Development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1371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ts val="600"/>
              </a:spcBef>
            </a:pPr>
            <a:endParaRPr lang="en-US" sz="1600" b="1" dirty="0" smtClean="0">
              <a:solidFill>
                <a:srgbClr val="00B050"/>
              </a:solidFill>
              <a:latin typeface="Comic Sans MS" pitchFamily="66" charset="0"/>
              <a:ea typeface="ＭＳ Ｐゴシック" pitchFamily="5" charset="-128"/>
            </a:endParaRPr>
          </a:p>
          <a:p>
            <a:pPr algn="ctr">
              <a:spcBef>
                <a:spcPts val="600"/>
              </a:spcBef>
            </a:pPr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What types of goods and services could be found in this ecosystem?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4" descr="http://www.kriyayoga.com/wallpapers/widescreen_wallpapers/blue_water/blue_ocean-dsc05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209800"/>
            <a:ext cx="6438900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Many natural and free of charge</a:t>
            </a:r>
          </a:p>
          <a:p>
            <a:pPr marL="1188720" lvl="2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Breathable air</a:t>
            </a:r>
          </a:p>
          <a:p>
            <a:pPr marL="1188720" lvl="2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Drinkable water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Sometimes we have to pay to produce these goods</a:t>
            </a:r>
          </a:p>
          <a:p>
            <a:pPr marL="1188720" lvl="2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Ex. Water treatment plants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Ecosystem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Goods and Services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304800"/>
            <a:ext cx="8382000" cy="1066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Water Treatment Plant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2" descr="http://www.hdwd.com/Portals/0/HDWD/Images/Wastewater%20treatment%20system%20graph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7708731" cy="513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3886200" cy="4724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 algn="ctr">
              <a:lnSpc>
                <a:spcPct val="110000"/>
              </a:lnSpc>
              <a:spcAft>
                <a:spcPts val="1200"/>
              </a:spcAft>
            </a:pPr>
            <a:r>
              <a:rPr lang="en-US" sz="4000" dirty="0" smtClean="0">
                <a:solidFill>
                  <a:schemeClr val="bg1"/>
                </a:solidFill>
                <a:latin typeface="Comic Sans MS" pitchFamily="66" charset="0"/>
              </a:rPr>
              <a:t>Renewable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Can be produced or replaced by healthy ecosystem.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Ex. Pine Tree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Renewable vs. Nonrenewable Resources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343400" y="1828800"/>
            <a:ext cx="4495800" cy="47244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 algn="ctr">
              <a:lnSpc>
                <a:spcPct val="110000"/>
              </a:lnSpc>
              <a:spcAft>
                <a:spcPts val="1200"/>
              </a:spcAft>
            </a:pPr>
            <a:r>
              <a:rPr lang="en-US" sz="4000" dirty="0" smtClean="0">
                <a:solidFill>
                  <a:schemeClr val="bg1"/>
                </a:solidFill>
                <a:latin typeface="Comic Sans MS" pitchFamily="66" charset="0"/>
              </a:rPr>
              <a:t>Nonrenewable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Natural processes cannot replenish these goods within a reasonable amount of time.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Ex. Fossil Fuels (formed from buried organic material over millions of years) ; when depleted they are gone.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www.yearofscience2009.org/themes_energy_resources/untitl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153400" cy="5679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Conscious Way to use resources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Provides for human needs while preserving the ecosystem that produces natural resources</a:t>
            </a:r>
          </a:p>
          <a:p>
            <a:pPr marL="731520" lvl="1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No harm to soil, water or climate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Sustainable Resource Use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09600"/>
            <a:ext cx="8382000" cy="76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/>
            <a:endParaRPr lang="en-US" b="1" dirty="0" smtClean="0">
              <a:solidFill>
                <a:srgbClr val="00B050"/>
              </a:solidFill>
              <a:latin typeface="Comic Sans MS" pitchFamily="66" charset="0"/>
              <a:ea typeface="ＭＳ Ｐゴシック" pitchFamily="5" charset="-128"/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Sustainable Farming Practices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67640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What are some human activities that can affect the biosphere?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How can resources be used so that we can achieve sustainable development.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Review of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3733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182880" indent="-182880">
              <a:spcAft>
                <a:spcPts val="60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Describe the birthrate and death rate for a country that has undergone demographic transition.</a:t>
            </a:r>
          </a:p>
          <a:p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____________________________________________________________________________________________________________</a:t>
            </a:r>
          </a:p>
          <a:p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____________________________________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37338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182880" indent="-182880">
              <a:spcAft>
                <a:spcPts val="60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" charset="-128"/>
              </a:rPr>
              <a:t>What are the 3 main ways humans affect the biosphere?</a:t>
            </a:r>
          </a:p>
          <a:p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____________________________________________________________________________________________________________</a:t>
            </a:r>
          </a:p>
          <a:p>
            <a:r>
              <a:rPr lang="en-US" sz="3600" b="1" dirty="0" smtClean="0">
                <a:solidFill>
                  <a:schemeClr val="bg1"/>
                </a:solidFill>
                <a:ea typeface="ＭＳ Ｐゴシック" pitchFamily="5" charset="-128"/>
              </a:rPr>
              <a:t>____________________________________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Bell Ringer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676400"/>
            <a:ext cx="8382000" cy="3657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274320" indent="-27432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Describe human activities that can affect the biosphere.</a:t>
            </a:r>
          </a:p>
          <a:p>
            <a:pPr marL="274320" indent="-27432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Describe the relationship between resource use and sustainable development.</a:t>
            </a:r>
          </a:p>
          <a:p>
            <a:endParaRPr lang="en-US" sz="3600" b="1" dirty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  <a:p>
            <a:endParaRPr lang="en-US" sz="4000" b="1" dirty="0" smtClean="0">
              <a:solidFill>
                <a:schemeClr val="bg1"/>
              </a:solidFill>
              <a:latin typeface="Comic Sans MS" pitchFamily="66" charset="0"/>
              <a:ea typeface="ＭＳ Ｐゴシック" pitchFamily="5" charset="-12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Daily Objectives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828800"/>
            <a:ext cx="82296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We affect environment when we: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Obtain food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Eliminate waste products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Build places to live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  <a:cs typeface="+mj-cs"/>
              </a:rPr>
              <a:t>Effect of Human Activity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828800"/>
            <a:ext cx="8610600" cy="4800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Humans impact regional and global environments: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Agriculture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Development</a:t>
            </a:r>
          </a:p>
          <a:p>
            <a:pPr marL="1188720" lvl="2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Industry</a:t>
            </a:r>
          </a:p>
          <a:p>
            <a:pPr marL="274320" indent="-27432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This impacts natural resources such as soil, water and the atmosphere.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Effect of Human Activity</a:t>
            </a:r>
            <a:endParaRPr lang="en-US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600200"/>
            <a:ext cx="8610600" cy="50292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Dependable supply of food that can be stored for future use</a:t>
            </a:r>
          </a:p>
          <a:p>
            <a:pPr marL="274320" indent="-27432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Monoculture-clearing large areas of land to plant a single highly productive crop annually (Ex. soybean)</a:t>
            </a:r>
          </a:p>
          <a:p>
            <a:pPr marL="731520" lvl="1" indent="-27432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Providing food for nearly 7 billion people-impacts natural resources</a:t>
            </a:r>
          </a:p>
          <a:p>
            <a:pPr marL="731520" lvl="1" indent="-27432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Fertilizer production and Farm machinery-consume large amounts of fossil fuels. 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omic Sans MS" pitchFamily="66" charset="0"/>
                <a:ea typeface="ＭＳ Ｐゴシック" pitchFamily="5" charset="-128"/>
              </a:rPr>
              <a:t>Agriculture</a:t>
            </a:r>
            <a:endParaRPr lang="en-US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8006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endParaRPr lang="en-US" sz="36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Examples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 of Monoculture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http://farm1.static.flickr.com/45/140859675_bb908eed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599"/>
            <a:ext cx="4191000" cy="27912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90800" y="1828800"/>
            <a:ext cx="1752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Canola Oil</a:t>
            </a:r>
          </a:p>
          <a:p>
            <a:endParaRPr lang="en-US" dirty="0"/>
          </a:p>
        </p:txBody>
      </p:sp>
      <p:pic>
        <p:nvPicPr>
          <p:cNvPr id="10" name="Picture 4" descr="http://bulletin.ipm.illinois.edu/photos/soybean_cyst_nematode_da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352800"/>
            <a:ext cx="4021654" cy="291021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056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Soybean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2.bp.blogspot.com/-KH5GmXayLcg/UKUmhn0VmOI/AAAAAAAAG08/m5sgqgUyKJ0/s320/powerpoint+template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4572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Dense human communities produce lots of wastes.</a:t>
            </a:r>
          </a:p>
          <a:p>
            <a:pPr marL="274320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If they’re not disposed of correctly they affect air, water and soil.</a:t>
            </a:r>
          </a:p>
          <a:p>
            <a:pPr marL="731520" lvl="1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Consumes farmland</a:t>
            </a:r>
          </a:p>
          <a:p>
            <a:pPr marL="731520" lvl="1" indent="-27432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Habitat fragmentation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ＭＳ Ｐゴシック" pitchFamily="5" charset="-128"/>
                <a:cs typeface="+mj-cs"/>
              </a:rPr>
              <a:t>Development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 descr="http://cdn.frontpagemag.com/wp-content/uploads/2013/07/New-York-City-Sky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038600"/>
            <a:ext cx="3021896" cy="227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Holbrook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dzahm</dc:creator>
  <cp:lastModifiedBy>dzahm</cp:lastModifiedBy>
  <cp:revision>1</cp:revision>
  <dcterms:created xsi:type="dcterms:W3CDTF">2014-02-24T12:49:59Z</dcterms:created>
  <dcterms:modified xsi:type="dcterms:W3CDTF">2014-02-24T12:50:50Z</dcterms:modified>
</cp:coreProperties>
</file>